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4"/>
  </p:notesMasterIdLst>
  <p:sldIdLst>
    <p:sldId id="256" r:id="rId2"/>
    <p:sldId id="315" r:id="rId3"/>
    <p:sldId id="316" r:id="rId4"/>
    <p:sldId id="282" r:id="rId5"/>
    <p:sldId id="283" r:id="rId6"/>
    <p:sldId id="284" r:id="rId7"/>
    <p:sldId id="285" r:id="rId8"/>
    <p:sldId id="305" r:id="rId9"/>
    <p:sldId id="289" r:id="rId10"/>
    <p:sldId id="290" r:id="rId11"/>
    <p:sldId id="291" r:id="rId12"/>
    <p:sldId id="292"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192" autoAdjust="0"/>
  </p:normalViewPr>
  <p:slideViewPr>
    <p:cSldViewPr>
      <p:cViewPr>
        <p:scale>
          <a:sx n="95" d="100"/>
          <a:sy n="95" d="100"/>
        </p:scale>
        <p:origin x="666" y="-22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1941CA-3C5F-4494-BD8C-E64FF2FC2A35}" type="datetimeFigureOut">
              <a:rPr lang="ru-RU" smtClean="0"/>
              <a:pPr/>
              <a:t>24.05.2023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D470E1-1C0A-4DDD-BFE9-DB76AA2596F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9B26B46-9039-4062-B445-418609683DAE}" type="datetimeFigureOut">
              <a:rPr lang="ru-RU" smtClean="0"/>
              <a:pPr/>
              <a:t>24.05.2023</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5C8F2901-63B2-450D-BA3A-0B83CAA9309B}"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09B26B46-9039-4062-B445-418609683DAE}" type="datetimeFigureOut">
              <a:rPr lang="ru-RU" smtClean="0"/>
              <a:pPr/>
              <a:t>24.05.2023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8F2901-63B2-450D-BA3A-0B83CAA9309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p>
            <a:fld id="{09B26B46-9039-4062-B445-418609683DAE}" type="datetimeFigureOut">
              <a:rPr lang="ru-RU" smtClean="0"/>
              <a:pPr/>
              <a:t>24.05.2023</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5C8F2901-63B2-450D-BA3A-0B83CAA9309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09B26B46-9039-4062-B445-418609683DAE}" type="datetimeFigureOut">
              <a:rPr lang="ru-RU" smtClean="0"/>
              <a:pPr/>
              <a:t>24.05.2023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8F2901-63B2-450D-BA3A-0B83CAA9309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09B26B46-9039-4062-B445-418609683DAE}" type="datetimeFigureOut">
              <a:rPr lang="ru-RU" smtClean="0"/>
              <a:pPr/>
              <a:t>24.05.2023</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p>
            <a:fld id="{5C8F2901-63B2-450D-BA3A-0B83CAA9309B}"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p>
            <a:r>
              <a:rPr kumimoji="0" lang="ru-RU"/>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09B26B46-9039-4062-B445-418609683DAE}" type="datetimeFigureOut">
              <a:rPr lang="ru-RU" smtClean="0"/>
              <a:pPr/>
              <a:t>24.05.2023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8F2901-63B2-450D-BA3A-0B83CAA9309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0"/>
          </p:nvPr>
        </p:nvSpPr>
        <p:spPr/>
        <p:txBody>
          <a:bodyPr/>
          <a:lstStyle/>
          <a:p>
            <a:fld id="{09B26B46-9039-4062-B445-418609683DAE}" type="datetimeFigureOut">
              <a:rPr lang="ru-RU" smtClean="0"/>
              <a:pPr/>
              <a:t>24.05.2023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C8F2901-63B2-450D-BA3A-0B83CAA9309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09B26B46-9039-4062-B445-418609683DAE}" type="datetimeFigureOut">
              <a:rPr lang="ru-RU" smtClean="0"/>
              <a:pPr/>
              <a:t>24.05.2023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C8F2901-63B2-450D-BA3A-0B83CAA9309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09B26B46-9039-4062-B445-418609683DAE}" type="datetimeFigureOut">
              <a:rPr lang="ru-RU" smtClean="0"/>
              <a:pPr/>
              <a:t>24.05.2023</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p>
            <a:fld id="{5C8F2901-63B2-450D-BA3A-0B83CAA9309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09B26B46-9039-4062-B445-418609683DAE}" type="datetimeFigureOut">
              <a:rPr lang="ru-RU" smtClean="0"/>
              <a:pPr/>
              <a:t>24.05.2023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8F2901-63B2-450D-BA3A-0B83CAA9309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a:t>Образец текста</a:t>
            </a:r>
          </a:p>
        </p:txBody>
      </p:sp>
      <p:sp>
        <p:nvSpPr>
          <p:cNvPr id="5" name="Дата 4"/>
          <p:cNvSpPr>
            <a:spLocks noGrp="1"/>
          </p:cNvSpPr>
          <p:nvPr>
            <p:ph type="dt" sz="half" idx="10"/>
          </p:nvPr>
        </p:nvSpPr>
        <p:spPr/>
        <p:txBody>
          <a:bodyPr/>
          <a:lstStyle/>
          <a:p>
            <a:fld id="{09B26B46-9039-4062-B445-418609683DAE}" type="datetimeFigureOut">
              <a:rPr lang="ru-RU" smtClean="0"/>
              <a:pPr/>
              <a:t>24.05.2023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8F2901-63B2-450D-BA3A-0B83CAA9309B}"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ru-RU"/>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09B26B46-9039-4062-B445-418609683DAE}" type="datetimeFigureOut">
              <a:rPr lang="ru-RU" smtClean="0"/>
              <a:pPr/>
              <a:t>24.05.2023</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5C8F2901-63B2-450D-BA3A-0B83CAA9309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43808" y="260648"/>
            <a:ext cx="6100192" cy="5544616"/>
          </a:xfrm>
        </p:spPr>
        <p:txBody>
          <a:bodyPr>
            <a:normAutofit/>
          </a:bodyPr>
          <a:lstStyle/>
          <a:p>
            <a:pPr algn="ctr">
              <a:lnSpc>
                <a:spcPct val="107000"/>
              </a:lnSpc>
              <a:spcAft>
                <a:spcPts val="0"/>
              </a:spcAft>
            </a:pPr>
            <a:r>
              <a:rPr lang="uk-UA" dirty="0">
                <a:solidFill>
                  <a:schemeClr val="tx1"/>
                </a:solidFill>
              </a:rPr>
              <a:t>Тема:</a:t>
            </a:r>
            <a:br>
              <a:rPr lang="ru-RU" dirty="0">
                <a:solidFill>
                  <a:schemeClr val="tx1"/>
                </a:solidFill>
              </a:rPr>
            </a:br>
            <a:r>
              <a:rPr lang="ru-RU" sz="2200" b="1" dirty="0">
                <a:solidFill>
                  <a:schemeClr val="tx1"/>
                </a:solidFill>
                <a:effectLst/>
                <a:latin typeface="Times New Roman" panose="02020603050405020304" pitchFamily="18" charset="0"/>
                <a:ea typeface="Calibri" panose="020F0502020204030204" pitchFamily="34" charset="0"/>
              </a:rPr>
              <a:t>МЕРЫ ПРИНУДИТЕЛЬНОГО ИСПОЛНЕНИЯ</a:t>
            </a:r>
            <a:br>
              <a:rPr lang="ru-RU" sz="2200" b="1" dirty="0">
                <a:solidFill>
                  <a:schemeClr val="tx1"/>
                </a:solidFill>
                <a:effectLst/>
                <a:latin typeface="Times New Roman" panose="02020603050405020304" pitchFamily="18" charset="0"/>
                <a:ea typeface="Calibri" panose="020F0502020204030204" pitchFamily="34" charset="0"/>
              </a:rPr>
            </a:br>
            <a:r>
              <a:rPr lang="ru-RU" sz="16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План</a:t>
            </a:r>
            <a:br>
              <a:rPr lang="ru-RU" sz="16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br>
            <a:r>
              <a:rPr lang="ru-RU" sz="16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a:t>
            </a:r>
            <a:br>
              <a:rPr lang="ru-RU" sz="16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br>
            <a:r>
              <a:rPr lang="ru-RU" sz="160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1. Содержание действий по принудительному исполнению</a:t>
            </a:r>
            <a:br>
              <a:rPr lang="ru-RU" sz="160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br>
            <a:r>
              <a:rPr lang="ru-RU" sz="160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2. Розыск должника, имущества должника или розыск ребенка</a:t>
            </a:r>
            <a:br>
              <a:rPr lang="ru-RU" sz="160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br>
            <a:r>
              <a:rPr lang="ru-RU" sz="160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3. Наложение ареста на имущество должника</a:t>
            </a:r>
            <a:br>
              <a:rPr lang="ru-RU" sz="160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br>
            <a:r>
              <a:rPr lang="ru-RU" sz="160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4. Оценка имущества должника</a:t>
            </a:r>
            <a:br>
              <a:rPr lang="ru-RU" sz="16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br>
            <a:r>
              <a:rPr lang="ru-RU" sz="1600" b="0" dirty="0">
                <a:solidFill>
                  <a:srgbClr val="FFFF00"/>
                </a:solidFill>
                <a:effectLst/>
                <a:latin typeface="Arial Narrow" panose="020B0606020202030204" pitchFamily="34" charset="0"/>
                <a:ea typeface="Calibri" panose="020F0502020204030204" pitchFamily="34" charset="0"/>
                <a:cs typeface="Times New Roman" panose="02020603050405020304" pitchFamily="18" charset="0"/>
              </a:rPr>
              <a:t>5. Реализация имущества должника</a:t>
            </a:r>
            <a:br>
              <a:rPr lang="ru-RU" sz="1600" b="0" dirty="0">
                <a:solidFill>
                  <a:srgbClr val="FFFF00"/>
                </a:solidFill>
                <a:effectLst/>
                <a:latin typeface="Arial Narrow" panose="020B0606020202030204" pitchFamily="34" charset="0"/>
                <a:ea typeface="Calibri" panose="020F0502020204030204" pitchFamily="34" charset="0"/>
                <a:cs typeface="Times New Roman" panose="02020603050405020304" pitchFamily="18" charset="0"/>
              </a:rPr>
            </a:br>
            <a:r>
              <a:rPr lang="ru-RU" sz="1600" b="0" dirty="0">
                <a:solidFill>
                  <a:srgbClr val="FFFF00"/>
                </a:solidFill>
                <a:effectLst/>
                <a:latin typeface="Arial Narrow" panose="020B0606020202030204" pitchFamily="34" charset="0"/>
                <a:ea typeface="Calibri" panose="020F0502020204030204" pitchFamily="34" charset="0"/>
                <a:cs typeface="Times New Roman" panose="02020603050405020304" pitchFamily="18" charset="0"/>
              </a:rPr>
              <a:t>6. Обращение взыскания на имущество должника-организации и индивидуального предпринимателя</a:t>
            </a:r>
            <a:br>
              <a:rPr lang="ru-RU" sz="1600" b="0" dirty="0">
                <a:solidFill>
                  <a:srgbClr val="FFFF00"/>
                </a:solidFill>
                <a:effectLst/>
                <a:latin typeface="Arial Narrow" panose="020B0606020202030204" pitchFamily="34" charset="0"/>
                <a:ea typeface="Calibri" panose="020F0502020204030204" pitchFamily="34" charset="0"/>
                <a:cs typeface="Times New Roman" panose="02020603050405020304" pitchFamily="18" charset="0"/>
              </a:rPr>
            </a:br>
            <a:r>
              <a:rPr lang="ru-RU" sz="1600" b="0" dirty="0">
                <a:solidFill>
                  <a:srgbClr val="FFFF00"/>
                </a:solidFill>
                <a:effectLst/>
                <a:latin typeface="Arial Narrow" panose="020B0606020202030204" pitchFamily="34" charset="0"/>
                <a:ea typeface="Calibri" panose="020F0502020204030204" pitchFamily="34" charset="0"/>
                <a:cs typeface="Times New Roman" panose="02020603050405020304" pitchFamily="18" charset="0"/>
              </a:rPr>
              <a:t>7. Обращение взыскания на имущество должника-гражданина</a:t>
            </a:r>
            <a:br>
              <a:rPr lang="ru-RU" sz="1800" dirty="0">
                <a:effectLst/>
                <a:latin typeface="Calibri" panose="020F0502020204030204" pitchFamily="34" charset="0"/>
                <a:ea typeface="Calibri" panose="020F0502020204030204" pitchFamily="34" charset="0"/>
                <a:cs typeface="Times New Roman" panose="02020603050405020304" pitchFamily="18" charset="0"/>
              </a:rPr>
            </a:br>
            <a:br>
              <a:rPr lang="ru-RU" sz="2200" dirty="0">
                <a:solidFill>
                  <a:schemeClr val="tx1"/>
                </a:solidFill>
              </a:rPr>
            </a:br>
            <a:r>
              <a:rPr lang="ru-RU" sz="1600" dirty="0">
                <a:solidFill>
                  <a:schemeClr val="tx1"/>
                </a:solidFill>
              </a:rPr>
              <a:t>Филь Е.О.</a:t>
            </a:r>
            <a:br>
              <a:rPr lang="ru-RU" sz="1600" dirty="0">
                <a:solidFill>
                  <a:schemeClr val="tx1"/>
                </a:solidFill>
              </a:rPr>
            </a:br>
            <a:endParaRPr lang="ru-RU" sz="1600" dirty="0">
              <a:solidFill>
                <a:schemeClr val="tx1"/>
              </a:solidFill>
              <a:effectLst>
                <a:outerShdw blurRad="38100" dist="38100" dir="2700000" algn="tl">
                  <a:srgbClr val="000000">
                    <a:alpha val="43137"/>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908720"/>
            <a:ext cx="7239000" cy="5184576"/>
          </a:xfrm>
        </p:spPr>
        <p:txBody>
          <a:bodyPr>
            <a:normAutofit/>
          </a:bodyPr>
          <a:lstStyle/>
          <a:p>
            <a:pPr marL="0" indent="0" algn="ctr">
              <a:buNone/>
            </a:pPr>
            <a:r>
              <a:rPr lang="ru-RU" sz="1800" b="1" u="sng" dirty="0">
                <a:effectLst/>
                <a:latin typeface="Times New Roman" panose="02020603050405020304" pitchFamily="18" charset="0"/>
                <a:ea typeface="Calibri" panose="020F0502020204030204" pitchFamily="34" charset="0"/>
              </a:rPr>
              <a:t>В акте о наложении ареста (описи имущества) должны быть указаны: </a:t>
            </a:r>
          </a:p>
          <a:p>
            <a:pPr marL="0" indent="0" algn="ctr">
              <a:buNone/>
            </a:pPr>
            <a:r>
              <a:rPr lang="ru-RU" sz="1800" dirty="0">
                <a:effectLst/>
                <a:latin typeface="Times New Roman" panose="02020603050405020304" pitchFamily="18" charset="0"/>
                <a:ea typeface="Calibri" panose="020F0502020204030204" pitchFamily="34" charset="0"/>
              </a:rPr>
              <a:t>1) фамилии, имена,  отчества лиц, присутствовавших при аресте  имущества;  2)  наименования  каждой  занесенной  в  акт  вещи  или имущественного  права,  отличительные  признаки   вещи   или   документы,   подтверждающие   наличие имущественного  права;  3)  предварительная  оценка  стоимости  каждой  занесенной  в  акт  вещи   или имущественного права и общей стоимости всего имущества, на которое наложен арест; 4) вид,  объем  и срок ограничения права пользования имуществом; 5) отметка об изъятии имущества;  6)  лицо,  которому судебным приставом-исполнителем передано под охрану или на хранение имущество, адрес  указанного лица; 7) отметка о разъяснении лицу, которому судебным приставом-исполнителем передано под охрану или на хранение арестованное имущество, его обязанностей и предупреждении его  об  ответственности за  растрату,  отчуждение,  сокрытие  или  незаконную  передачу  данного  имущества,  а  также  подпись указанного лица; 8) замечания и заявления лиц, присутствовавших при аресте имущества.</a:t>
            </a:r>
            <a:endParaRPr lang="ru-RU" dirty="0"/>
          </a:p>
          <a:p>
            <a:pPr marL="0" indent="0">
              <a:buNone/>
            </a:pPr>
            <a:endParaRPr lang="ru-RU" b="1" dirty="0">
              <a:effectLst>
                <a:outerShdw blurRad="38100" dist="38100" dir="2700000" algn="tl">
                  <a:srgbClr val="000000">
                    <a:alpha val="43137"/>
                  </a:srgbClr>
                </a:outerShdw>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97631" y="260648"/>
            <a:ext cx="7758138" cy="6408712"/>
          </a:xfrm>
        </p:spPr>
        <p:txBody>
          <a:bodyPr>
            <a:noAutofit/>
          </a:bodyPr>
          <a:lstStyle/>
          <a:p>
            <a:pPr indent="0" algn="ctr">
              <a:lnSpc>
                <a:spcPct val="107000"/>
              </a:lnSpc>
              <a:spcAft>
                <a:spcPts val="0"/>
              </a:spcAft>
              <a:buNone/>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В соответствии с ч. 1 ст. 85 Закона об исполнительном производстве оценка имущества  должника, на  которое  обращается  взыскание,  производится  судебным  приставом-исполнителем   по   рыночным ценам, если иное не установлено законодательством Российской Федерации.</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Aft>
                <a:spcPts val="0"/>
              </a:spcAft>
              <a:buNone/>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Вместе  с   тем   судебный   пристав-исполнитель </a:t>
            </a: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обязан   привлечь    оценщика</a:t>
            </a: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для  оценки:  </a:t>
            </a:r>
          </a:p>
          <a:p>
            <a:pPr marL="617220" indent="-342900" algn="just">
              <a:lnSpc>
                <a:spcPct val="107000"/>
              </a:lnSpc>
              <a:spcAft>
                <a:spcPts val="0"/>
              </a:spcAft>
              <a:buAutoNum type="arabicParenR"/>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недвижимого имущества; </a:t>
            </a:r>
          </a:p>
          <a:p>
            <a:pPr marL="617220" indent="-342900" algn="just">
              <a:lnSpc>
                <a:spcPct val="107000"/>
              </a:lnSpc>
              <a:spcAft>
                <a:spcPts val="0"/>
              </a:spcAft>
              <a:buAutoNum type="arabicParenR"/>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ценных бумаг, не обращающихся на организованных торгах (за исключением инвестиционных паев открытых и  интервальных  паевых  инвестиционных  фондов);  </a:t>
            </a:r>
          </a:p>
          <a:p>
            <a:pPr marL="617220" indent="-342900" algn="just">
              <a:lnSpc>
                <a:spcPct val="107000"/>
              </a:lnSpc>
              <a:spcAft>
                <a:spcPts val="0"/>
              </a:spcAft>
              <a:buAutoNum type="arabicParenR"/>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имущественных прав (за исключением дебиторской задолженности, не реализуемой на торгах); </a:t>
            </a:r>
          </a:p>
          <a:p>
            <a:pPr marL="617220" indent="-342900" algn="just">
              <a:lnSpc>
                <a:spcPct val="107000"/>
              </a:lnSpc>
              <a:spcAft>
                <a:spcPts val="0"/>
              </a:spcAft>
              <a:buAutoNum type="arabicParenR"/>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драгоценных металлов и драгоценных камней, изделий из них, а также лома таких изделий; </a:t>
            </a:r>
          </a:p>
          <a:p>
            <a:pPr marL="617220" indent="-342900" algn="just">
              <a:lnSpc>
                <a:spcPct val="107000"/>
              </a:lnSpc>
              <a:spcAft>
                <a:spcPts val="0"/>
              </a:spcAft>
              <a:buAutoNum type="arabicParenR"/>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коллекционных  денежных  знаков в рублях и иностранной валюте; </a:t>
            </a:r>
          </a:p>
          <a:p>
            <a:pPr marL="617220" indent="-342900" algn="just">
              <a:lnSpc>
                <a:spcPct val="107000"/>
              </a:lnSpc>
              <a:spcAft>
                <a:spcPts val="0"/>
              </a:spcAft>
              <a:buAutoNum type="arabicParenR"/>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предметов, имеющих историческую или художественную ценность;  </a:t>
            </a:r>
          </a:p>
          <a:p>
            <a:pPr marL="617220" indent="-342900" algn="just">
              <a:lnSpc>
                <a:spcPct val="107000"/>
              </a:lnSpc>
              <a:spcAft>
                <a:spcPts val="0"/>
              </a:spcAft>
              <a:buAutoNum type="arabicParenR"/>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вещи, стоимость которой по предварительной оценке превышает 30 тыс. руб.</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1874520" lvl="8" indent="0" algn="ctr">
              <a:buNone/>
            </a:pPr>
            <a:endParaRPr lang="ru-RU" sz="1600" b="1" dirty="0">
              <a:effectLst>
                <a:outerShdw blurRad="38100" dist="38100" dir="2700000" algn="tl">
                  <a:srgbClr val="000000">
                    <a:alpha val="43137"/>
                  </a:srgbClr>
                </a:outerShdw>
              </a:effectLs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27584" y="2276872"/>
            <a:ext cx="6768752" cy="3816424"/>
          </a:xfrm>
        </p:spPr>
        <p:txBody>
          <a:bodyPr/>
          <a:lstStyle/>
          <a:p>
            <a:pPr marL="0" indent="0" algn="ctr">
              <a:buNone/>
            </a:pPr>
            <a:r>
              <a:rPr lang="ru-RU" sz="2400" b="1" dirty="0">
                <a:effectLst/>
                <a:latin typeface="Times New Roman" panose="02020603050405020304" pitchFamily="18" charset="0"/>
                <a:ea typeface="Calibri" panose="020F0502020204030204" pitchFamily="34" charset="0"/>
                <a:cs typeface="Times New Roman" panose="02020603050405020304" pitchFamily="18" charset="0"/>
              </a:rPr>
              <a:t>Под  оценочной  деятельностью  </a:t>
            </a:r>
          </a:p>
          <a:p>
            <a:pPr marL="0" indent="0" algn="ctr">
              <a:buNone/>
            </a:pPr>
            <a:r>
              <a:rPr lang="ru-RU" sz="2400" b="1" dirty="0">
                <a:effectLst/>
                <a:latin typeface="Times New Roman" panose="02020603050405020304" pitchFamily="18" charset="0"/>
                <a:ea typeface="Calibri" panose="020F0502020204030204" pitchFamily="34" charset="0"/>
                <a:cs typeface="Times New Roman" panose="02020603050405020304" pitchFamily="18" charset="0"/>
              </a:rPr>
              <a:t>понимается  </a:t>
            </a:r>
          </a:p>
          <a:p>
            <a:pPr marL="0" indent="0" algn="ctr">
              <a:buNone/>
            </a:pPr>
            <a:r>
              <a:rPr lang="ru-RU" sz="2400" b="1" dirty="0">
                <a:effectLst/>
                <a:latin typeface="Times New Roman" panose="02020603050405020304" pitchFamily="18" charset="0"/>
                <a:ea typeface="Calibri" panose="020F0502020204030204" pitchFamily="34" charset="0"/>
                <a:cs typeface="Times New Roman" panose="02020603050405020304" pitchFamily="18" charset="0"/>
              </a:rPr>
              <a:t>профессиональная   деятельность   субъектов оценочной   деятельности,   направленная   на   установление   в   отношении    объектов    оценки рыночной, кадастровой или иной стоимости.</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endParaRPr lang="ru-RU" b="1" dirty="0">
              <a:effectLst>
                <a:outerShdw blurRad="38100" dist="38100" dir="2700000" algn="tl">
                  <a:srgbClr val="000000">
                    <a:alpha val="43137"/>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F06B648-1962-4BC9-BCBF-FC28AE19A6DD}"/>
              </a:ext>
            </a:extLst>
          </p:cNvPr>
          <p:cNvSpPr txBox="1"/>
          <p:nvPr/>
        </p:nvSpPr>
        <p:spPr>
          <a:xfrm>
            <a:off x="539552" y="404664"/>
            <a:ext cx="7560840" cy="6611618"/>
          </a:xfrm>
          <a:prstGeom prst="rect">
            <a:avLst/>
          </a:prstGeom>
          <a:noFill/>
        </p:spPr>
        <p:txBody>
          <a:bodyPr wrap="square">
            <a:spAutoFit/>
          </a:bodyPr>
          <a:lstStyle/>
          <a:p>
            <a:pPr indent="450215" algn="ctr">
              <a:lnSpc>
                <a:spcPct val="115000"/>
              </a:lnSpc>
            </a:pPr>
            <a:r>
              <a:rPr lang="ru-RU" sz="2400" b="1" u="sng" dirty="0">
                <a:latin typeface="Arial" panose="020B0604020202020204" pitchFamily="34" charset="0"/>
                <a:ea typeface="Calibri" panose="020F0502020204030204" pitchFamily="34" charset="0"/>
                <a:cs typeface="Arial" panose="020B0604020202020204" pitchFamily="34" charset="0"/>
              </a:rPr>
              <a:t>НПА, которые регулируют порядок принудительного исполнения: </a:t>
            </a:r>
          </a:p>
          <a:p>
            <a:pPr marL="285750" indent="-285750">
              <a:lnSpc>
                <a:spcPct val="107000"/>
              </a:lnSpc>
              <a:spcAft>
                <a:spcPts val="800"/>
              </a:spcAft>
              <a:buFont typeface="Arial" panose="020B0604020202020204" pitchFamily="34" charset="0"/>
              <a:buChar char="•"/>
            </a:pP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ФЗ «Об исполнительном производстве» 2 октября 2007 года N 229-ФЗ;</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Семейный кодекс Российской Федерации от 29.12.1995 N 223-ФЗ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ФЗ «Об инвестиционном товариществе» от  28  ноября  2011  г.  N  335-ФЗ</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Гражданский кодекс Российской </a:t>
            </a:r>
            <a:r>
              <a:rPr lang="ru-RU" sz="1800" b="1">
                <a:effectLst/>
                <a:latin typeface="Times New Roman" panose="02020603050405020304" pitchFamily="18" charset="0"/>
                <a:ea typeface="Calibri" panose="020F0502020204030204" pitchFamily="34" charset="0"/>
                <a:cs typeface="Times New Roman" panose="02020603050405020304" pitchFamily="18" charset="0"/>
              </a:rPr>
              <a:t>Федерации от </a:t>
            </a: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30 ноября 1994 года N 51-ФЗ</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ФЗ «Об  автономных  учреждениях» от 3 ноября  2006  г.  N  174-ФЗ</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Гражданский процессуальный кодекс Российской Федерации от 14.11.2002 N 138-ФЗ</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Земельный кодекс Российской Федерации от 25.10.2001 N 136-ФЗ</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ФЗ «Об оценочной деятельности в Российской Федерации» от 29.07.1998 N 135-ФЗ</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pP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5000"/>
              </a:lnSpc>
              <a:spcAft>
                <a:spcPts val="0"/>
              </a:spcAft>
              <a:buFontTx/>
              <a:buChar char="-"/>
            </a:pPr>
            <a:endParaRPr lang="ru-RU" sz="2000" dirty="0">
              <a:effectLst/>
              <a:latin typeface="Arial" panose="020B0604020202020204" pitchFamily="34" charset="0"/>
              <a:ea typeface="Calibri" panose="020F0502020204030204" pitchFamily="34" charset="0"/>
              <a:cs typeface="Arial" panose="020B0604020202020204" pitchFamily="34" charset="0"/>
            </a:endParaRPr>
          </a:p>
          <a:p>
            <a:pPr indent="450215" algn="just">
              <a:lnSpc>
                <a:spcPct val="115000"/>
              </a:lnSpc>
              <a:spcAft>
                <a:spcPts val="0"/>
              </a:spcAft>
            </a:pPr>
            <a:endParaRPr lang="ru-RU" sz="2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660457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5F3D5C1-C27F-452C-8EF6-649AA90A80BB}"/>
              </a:ext>
            </a:extLst>
          </p:cNvPr>
          <p:cNvSpPr txBox="1"/>
          <p:nvPr/>
        </p:nvSpPr>
        <p:spPr>
          <a:xfrm>
            <a:off x="827584" y="836712"/>
            <a:ext cx="7488832" cy="3596497"/>
          </a:xfrm>
          <a:prstGeom prst="rect">
            <a:avLst/>
          </a:prstGeom>
          <a:noFill/>
        </p:spPr>
        <p:txBody>
          <a:bodyPr wrap="square">
            <a:spAutoFit/>
          </a:bodyPr>
          <a:lstStyle/>
          <a:p>
            <a:pPr indent="450215" algn="just">
              <a:lnSpc>
                <a:spcPct val="107000"/>
              </a:lnSpc>
              <a:spcAft>
                <a:spcPts val="0"/>
              </a:spcAft>
            </a:pPr>
            <a:r>
              <a:rPr lang="ru-RU" sz="2800" u="sng" dirty="0">
                <a:effectLst/>
                <a:latin typeface="Times New Roman" panose="02020603050405020304" pitchFamily="18" charset="0"/>
                <a:ea typeface="Calibri" panose="020F0502020204030204" pitchFamily="34" charset="0"/>
                <a:cs typeface="Aharoni" panose="02010803020104030203" pitchFamily="2" charset="-79"/>
              </a:rPr>
              <a:t>Обращение взыскания на имущество должника может заключаться в: </a:t>
            </a:r>
            <a:endParaRPr lang="ru-RU" sz="2800" u="sng" dirty="0">
              <a:effectLst/>
              <a:latin typeface="Calibri" panose="020F0502020204030204" pitchFamily="34" charset="0"/>
              <a:ea typeface="Calibri" panose="020F0502020204030204" pitchFamily="34" charset="0"/>
              <a:cs typeface="Aharoni" panose="02010803020104030203" pitchFamily="2" charset="-79"/>
            </a:endParaRPr>
          </a:p>
          <a:p>
            <a:pPr marL="342900" lvl="0" indent="-342900" algn="just" fontAlgn="base">
              <a:lnSpc>
                <a:spcPct val="107000"/>
              </a:lnSpc>
              <a:spcAft>
                <a:spcPts val="0"/>
              </a:spcAft>
              <a:buClr>
                <a:srgbClr val="000000"/>
              </a:buClr>
              <a:buSzPts val="1000"/>
              <a:buFont typeface="+mj-lt"/>
              <a:buAutoNum type="arabicParenR"/>
            </a:pPr>
            <a:r>
              <a:rPr lang="ru-RU" sz="2800" u="none" strike="noStrike" dirty="0">
                <a:effectLst/>
                <a:uFill>
                  <a:solidFill>
                    <a:srgbClr val="000000"/>
                  </a:solidFill>
                </a:uFill>
                <a:latin typeface="Times New Roman" panose="02020603050405020304" pitchFamily="18" charset="0"/>
                <a:ea typeface="Arial" panose="020B0604020202020204" pitchFamily="34" charset="0"/>
                <a:cs typeface="Aharoni" panose="02010803020104030203" pitchFamily="2" charset="-79"/>
              </a:rPr>
              <a:t>изъятии имущества;</a:t>
            </a:r>
            <a:endParaRPr lang="ru-RU" sz="2800" u="none" strike="noStrike" dirty="0">
              <a:effectLst/>
              <a:uFill>
                <a:solidFill>
                  <a:srgbClr val="000000"/>
                </a:solidFill>
              </a:uFill>
              <a:latin typeface="Arial" panose="020B0604020202020204" pitchFamily="34" charset="0"/>
              <a:ea typeface="Arial" panose="020B0604020202020204" pitchFamily="34" charset="0"/>
              <a:cs typeface="Aharoni" panose="02010803020104030203" pitchFamily="2" charset="-79"/>
            </a:endParaRPr>
          </a:p>
          <a:p>
            <a:pPr marL="342900" lvl="0" indent="-342900" algn="just" fontAlgn="base">
              <a:lnSpc>
                <a:spcPct val="107000"/>
              </a:lnSpc>
              <a:spcAft>
                <a:spcPts val="0"/>
              </a:spcAft>
              <a:buClr>
                <a:srgbClr val="000000"/>
              </a:buClr>
              <a:buSzPts val="1000"/>
              <a:buFont typeface="+mj-lt"/>
              <a:buAutoNum type="arabicParenR"/>
            </a:pPr>
            <a:r>
              <a:rPr lang="ru-RU" sz="2800" u="none" strike="noStrike" dirty="0">
                <a:effectLst/>
                <a:uFill>
                  <a:solidFill>
                    <a:srgbClr val="000000"/>
                  </a:solidFill>
                </a:uFill>
                <a:latin typeface="Times New Roman" panose="02020603050405020304" pitchFamily="18" charset="0"/>
                <a:ea typeface="Arial" panose="020B0604020202020204" pitchFamily="34" charset="0"/>
                <a:cs typeface="Aharoni" panose="02010803020104030203" pitchFamily="2" charset="-79"/>
              </a:rPr>
              <a:t>изъятии и его принудительной реализации;</a:t>
            </a:r>
            <a:endParaRPr lang="ru-RU" sz="2800" u="none" strike="noStrike" dirty="0">
              <a:effectLst/>
              <a:uFill>
                <a:solidFill>
                  <a:srgbClr val="000000"/>
                </a:solidFill>
              </a:uFill>
              <a:latin typeface="Arial" panose="020B0604020202020204" pitchFamily="34" charset="0"/>
              <a:ea typeface="Arial" panose="020B0604020202020204" pitchFamily="34" charset="0"/>
              <a:cs typeface="Aharoni" panose="02010803020104030203" pitchFamily="2" charset="-79"/>
            </a:endParaRPr>
          </a:p>
          <a:p>
            <a:pPr marL="342900" lvl="0" indent="-342900" algn="just" fontAlgn="base">
              <a:lnSpc>
                <a:spcPct val="107000"/>
              </a:lnSpc>
              <a:spcAft>
                <a:spcPts val="0"/>
              </a:spcAft>
              <a:buClr>
                <a:srgbClr val="000000"/>
              </a:buClr>
              <a:buSzPts val="1000"/>
              <a:buFont typeface="+mj-lt"/>
              <a:buAutoNum type="arabicParenR"/>
            </a:pPr>
            <a:r>
              <a:rPr lang="ru-RU" sz="2800" u="none" strike="noStrike" dirty="0">
                <a:effectLst/>
                <a:uFill>
                  <a:solidFill>
                    <a:srgbClr val="000000"/>
                  </a:solidFill>
                </a:uFill>
                <a:latin typeface="Times New Roman" panose="02020603050405020304" pitchFamily="18" charset="0"/>
                <a:ea typeface="Arial" panose="020B0604020202020204" pitchFamily="34" charset="0"/>
                <a:cs typeface="Aharoni" panose="02010803020104030203" pitchFamily="2" charset="-79"/>
              </a:rPr>
              <a:t>принудительной реализации;</a:t>
            </a:r>
            <a:endParaRPr lang="ru-RU" sz="2800" u="none" strike="noStrike" dirty="0">
              <a:effectLst/>
              <a:uFill>
                <a:solidFill>
                  <a:srgbClr val="000000"/>
                </a:solidFill>
              </a:uFill>
              <a:latin typeface="Arial" panose="020B0604020202020204" pitchFamily="34" charset="0"/>
              <a:ea typeface="Arial" panose="020B0604020202020204" pitchFamily="34" charset="0"/>
              <a:cs typeface="Aharoni" panose="02010803020104030203" pitchFamily="2" charset="-79"/>
            </a:endParaRPr>
          </a:p>
          <a:p>
            <a:pPr marL="342900" lvl="0" indent="-342900" algn="just" fontAlgn="base">
              <a:lnSpc>
                <a:spcPct val="107000"/>
              </a:lnSpc>
              <a:spcAft>
                <a:spcPts val="0"/>
              </a:spcAft>
              <a:buClr>
                <a:srgbClr val="000000"/>
              </a:buClr>
              <a:buSzPts val="1000"/>
              <a:buFont typeface="+mj-lt"/>
              <a:buAutoNum type="arabicParenR"/>
            </a:pPr>
            <a:r>
              <a:rPr lang="ru-RU" sz="2800" u="none" strike="noStrike" dirty="0">
                <a:effectLst/>
                <a:uFill>
                  <a:solidFill>
                    <a:srgbClr val="000000"/>
                  </a:solidFill>
                </a:uFill>
                <a:latin typeface="Times New Roman" panose="02020603050405020304" pitchFamily="18" charset="0"/>
                <a:ea typeface="Arial" panose="020B0604020202020204" pitchFamily="34" charset="0"/>
                <a:cs typeface="Aharoni" panose="02010803020104030203" pitchFamily="2" charset="-79"/>
              </a:rPr>
              <a:t>изъятии и передаче взыскателю;</a:t>
            </a:r>
            <a:endParaRPr lang="ru-RU" sz="2800" u="none" strike="noStrike" dirty="0">
              <a:effectLst/>
              <a:uFill>
                <a:solidFill>
                  <a:srgbClr val="000000"/>
                </a:solidFill>
              </a:uFill>
              <a:latin typeface="Arial" panose="020B0604020202020204" pitchFamily="34" charset="0"/>
              <a:ea typeface="Arial" panose="020B0604020202020204" pitchFamily="34" charset="0"/>
              <a:cs typeface="Aharoni" panose="02010803020104030203" pitchFamily="2" charset="-79"/>
            </a:endParaRPr>
          </a:p>
          <a:p>
            <a:pPr marL="342900" lvl="0" indent="-342900" algn="just" fontAlgn="base">
              <a:lnSpc>
                <a:spcPct val="107000"/>
              </a:lnSpc>
              <a:spcAft>
                <a:spcPts val="0"/>
              </a:spcAft>
              <a:buClr>
                <a:srgbClr val="000000"/>
              </a:buClr>
              <a:buSzPts val="1000"/>
              <a:buFont typeface="+mj-lt"/>
              <a:buAutoNum type="arabicParenR"/>
            </a:pPr>
            <a:r>
              <a:rPr lang="ru-RU" sz="2800" u="none" strike="noStrike" dirty="0">
                <a:effectLst/>
                <a:uFill>
                  <a:solidFill>
                    <a:srgbClr val="000000"/>
                  </a:solidFill>
                </a:uFill>
                <a:latin typeface="Times New Roman" panose="02020603050405020304" pitchFamily="18" charset="0"/>
                <a:ea typeface="Arial" panose="020B0604020202020204" pitchFamily="34" charset="0"/>
                <a:cs typeface="Aharoni" panose="02010803020104030203" pitchFamily="2" charset="-79"/>
              </a:rPr>
              <a:t>передаче (переходе) взыскателю.</a:t>
            </a:r>
            <a:endParaRPr lang="ru-RU" sz="2800" u="none" strike="noStrike" dirty="0">
              <a:effectLst/>
              <a:uFill>
                <a:solidFill>
                  <a:srgbClr val="000000"/>
                </a:solidFill>
              </a:uFill>
              <a:latin typeface="Arial" panose="020B0604020202020204" pitchFamily="34" charset="0"/>
              <a:ea typeface="Arial" panose="020B0604020202020204" pitchFamily="34" charset="0"/>
              <a:cs typeface="Aharoni" panose="02010803020104030203" pitchFamily="2" charset="-79"/>
            </a:endParaRPr>
          </a:p>
          <a:p>
            <a:r>
              <a:rPr lang="ru-RU" sz="1800" b="1" dirty="0">
                <a:effectLst/>
                <a:latin typeface="Times New Roman" panose="02020603050405020304" pitchFamily="18" charset="0"/>
                <a:ea typeface="Calibri" panose="020F0502020204030204" pitchFamily="34" charset="0"/>
              </a:rPr>
              <a:t> </a:t>
            </a:r>
            <a:endParaRPr lang="ru-RU" dirty="0"/>
          </a:p>
        </p:txBody>
      </p:sp>
    </p:spTree>
    <p:extLst>
      <p:ext uri="{BB962C8B-B14F-4D97-AF65-F5344CB8AC3E}">
        <p14:creationId xmlns:p14="http://schemas.microsoft.com/office/powerpoint/2010/main" val="4008826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1800" dirty="0">
                <a:effectLst/>
                <a:latin typeface="Times New Roman" panose="02020603050405020304" pitchFamily="18" charset="0"/>
                <a:ea typeface="Calibri" panose="020F0502020204030204" pitchFamily="34" charset="0"/>
              </a:rPr>
              <a:t>На имущество  должника  взыскание  по  исполнительным  документам  обращается  в  следующей установленной законом очередности:</a:t>
            </a:r>
            <a:endParaRPr lang="ru-RU" sz="3600" b="1" dirty="0"/>
          </a:p>
        </p:txBody>
      </p:sp>
      <p:sp>
        <p:nvSpPr>
          <p:cNvPr id="3" name="Содержимое 2"/>
          <p:cNvSpPr>
            <a:spLocks noGrp="1"/>
          </p:cNvSpPr>
          <p:nvPr>
            <p:ph idx="1"/>
          </p:nvPr>
        </p:nvSpPr>
        <p:spPr>
          <a:xfrm>
            <a:off x="457200" y="1609416"/>
            <a:ext cx="7239000" cy="4843920"/>
          </a:xfrm>
        </p:spPr>
        <p:txBody>
          <a:bodyPr>
            <a:normAutofit/>
          </a:bodyPr>
          <a:lstStyle/>
          <a:p>
            <a:pPr indent="450215" algn="just">
              <a:lnSpc>
                <a:spcPct val="107000"/>
              </a:lnSpc>
              <a:spcAft>
                <a:spcPts val="0"/>
              </a:spcAft>
            </a:pP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в первую очередь</a:t>
            </a: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на его денежные средства в рублях и иностранной валюте и иные  ценности,  в том числе находящиеся на счетах, во вкладах или на хранении в банках и иных кредитных организациях, за исключением денежных средств  должника,  находящихся  на  торговом  и  (или)  клиринговом  счетах. Взыскание на  денежные  средства  должника  в  иностранной  валюте  обращается  при  отсутствии  или недостаточности у него денежных средств в рублях;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во   вторую    очередь</a:t>
            </a: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на   иное   имущество,   принадлежащее   ему   на   праве   собственности, хозяйственного  ведения  и  (или)  оперативного  управления,  за  исключением  имущества,  изъятого  из оборота, и имущества, на которое в  соответствии  с  федеральным  законом  не  может  быть  обращено взыскание, независимо от того, где и в чьем фактическом владении и (или) пользовании оно находится.</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2412" y="260648"/>
            <a:ext cx="6840760" cy="1728192"/>
          </a:xfrm>
        </p:spPr>
        <p:txBody>
          <a:bodyPr>
            <a:normAutofit/>
          </a:bodyPr>
          <a:lstStyle/>
          <a:p>
            <a:pPr algn="ctr"/>
            <a:r>
              <a:rPr lang="ru-RU" sz="1800" dirty="0">
                <a:effectLst/>
                <a:latin typeface="Times New Roman" panose="02020603050405020304" pitchFamily="18" charset="0"/>
                <a:ea typeface="Calibri" panose="020F0502020204030204" pitchFamily="34" charset="0"/>
              </a:rPr>
              <a:t>Согласно ст.  446 ГПК  РФ </a:t>
            </a:r>
            <a:r>
              <a:rPr lang="ru-RU" sz="1800" b="1" dirty="0">
                <a:effectLst/>
                <a:latin typeface="Times New Roman" panose="02020603050405020304" pitchFamily="18" charset="0"/>
                <a:ea typeface="Calibri" panose="020F0502020204030204" pitchFamily="34" charset="0"/>
              </a:rPr>
              <a:t>взыскание   по   исполнительным   документам   не   может    быть обращено на следующее  имущество,</a:t>
            </a:r>
            <a:r>
              <a:rPr lang="ru-RU" sz="1800" dirty="0">
                <a:effectLst/>
                <a:latin typeface="Times New Roman" panose="02020603050405020304" pitchFamily="18" charset="0"/>
                <a:ea typeface="Calibri" panose="020F0502020204030204" pitchFamily="34" charset="0"/>
              </a:rPr>
              <a:t> принадлежащее гражданину-должнику на праве  собственности:</a:t>
            </a:r>
            <a:endParaRPr lang="ru-RU" sz="3200"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57200" y="1988840"/>
            <a:ext cx="7571184" cy="4032448"/>
          </a:xfrm>
        </p:spPr>
        <p:txBody>
          <a:bodyPr>
            <a:normAutofit fontScale="85000" lnSpcReduction="10000"/>
          </a:bodyPr>
          <a:lstStyle/>
          <a:p>
            <a:pPr indent="0" algn="just">
              <a:lnSpc>
                <a:spcPct val="107000"/>
              </a:lnSpc>
              <a:spcAft>
                <a:spcPts val="0"/>
              </a:spcAft>
              <a:buNone/>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1)  жилое  помещение  (его  части),  если  для  гражданина-должника  и   членов   его   семьи,   совместно проживающих   в   принадлежащем   ему   помещении,   оно   является   единственным   пригодным    для постоянного  проживания  помещением,  за  исключением  указанного  имущества,   если   оно   является предметом ипотеки и на него в  соответствии  с  законодательством  об  ипотеке  может  быть  обращено взыскание;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Aft>
                <a:spcPts val="0"/>
              </a:spcAft>
              <a:buNone/>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2) земельные участки,  на  которых  расположено  единственное  пригодное  для  проживания жилое помещение, за исключением указанного имущества, если оно является  предметом  ипотеки  и  на него в соответствии с  законодательством  об  ипотеке  может  быть  обращено  взыскание;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Aft>
                <a:spcPts val="0"/>
              </a:spcAft>
              <a:buNone/>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3)  предметы обычной домашней обстановки и обихода, вещи индивидуального пользования (одежда, обувь и др.),  за исключением   драгоценностей   и   других   предметов   роскоши;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Aft>
                <a:spcPts val="0"/>
              </a:spcAft>
              <a:buNone/>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4)    имущество,    необходимое    для профессиональных  занятий  гражданина-должника,  за   исключением   предметов,   стоимость   которых превышает  100  установленных  федеральным   законом   минимальных   размеров   оплаты   труда;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420888"/>
            <a:ext cx="7427168" cy="4034848"/>
          </a:xfrm>
        </p:spPr>
        <p:txBody>
          <a:bodyPr>
            <a:normAutofit/>
          </a:bodyPr>
          <a:lstStyle/>
          <a:p>
            <a:pPr>
              <a:buNone/>
            </a:pPr>
            <a:br>
              <a:rPr lang="ru-RU" dirty="0"/>
            </a:br>
            <a:endParaRPr lang="ru-RU" b="1" dirty="0">
              <a:effectLst>
                <a:outerShdw blurRad="38100" dist="38100" dir="2700000" algn="tl">
                  <a:srgbClr val="000000">
                    <a:alpha val="43137"/>
                  </a:srgbClr>
                </a:outerShdw>
              </a:effectLst>
            </a:endParaRPr>
          </a:p>
        </p:txBody>
      </p:sp>
      <p:sp>
        <p:nvSpPr>
          <p:cNvPr id="6" name="TextBox 5">
            <a:extLst>
              <a:ext uri="{FF2B5EF4-FFF2-40B4-BE49-F238E27FC236}">
                <a16:creationId xmlns:a16="http://schemas.microsoft.com/office/drawing/2014/main" id="{3849E3D1-E8B1-4F1A-A75D-375A4ABE761F}"/>
              </a:ext>
            </a:extLst>
          </p:cNvPr>
          <p:cNvSpPr txBox="1"/>
          <p:nvPr/>
        </p:nvSpPr>
        <p:spPr>
          <a:xfrm>
            <a:off x="323528" y="402264"/>
            <a:ext cx="7488832" cy="5091779"/>
          </a:xfrm>
          <a:prstGeom prst="rect">
            <a:avLst/>
          </a:prstGeom>
          <a:noFill/>
        </p:spPr>
        <p:txBody>
          <a:bodyPr wrap="square">
            <a:spAutoFit/>
          </a:bodyPr>
          <a:lstStyle/>
          <a:p>
            <a:pPr indent="450215" algn="just">
              <a:lnSpc>
                <a:spcPct val="107000"/>
              </a:lnSpc>
              <a:spcAft>
                <a:spcPts val="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5) используемые  для   целей,   не   связанных   с   осуществлением   предпринимательской   деятельности, племенной,  молочный  и  рабочий  скот,  олени,  кролики,  птица,  пчелы,  корма,  необходимые   для   их содержания до выгона на пастбища (выезда на пасеку), а также хозяйственные  строения  и  сооружения, необходимые для их содержания;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6) семена, необходимые для очередного посева;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7)  продукты  питания и  деньги  на   общую   сумму   не   менее   установленной   величины   прожиточного   минимума   самого гражданина-должника   и   лиц,   находящихся   на   его   иждивении;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8)   топливо,   необходимое   семье гражданина-должника для приготовления своей ежедневной пищи и отопления в течение  отопительного сезона своего жилого помещения;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9) средства транспорта и другое необходимое гражданину-должнику  в связи с  его  инвалидностью  имущество;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r>
              <a:rPr lang="ru-RU" sz="1800" dirty="0">
                <a:effectLst/>
                <a:latin typeface="Times New Roman" panose="02020603050405020304" pitchFamily="18" charset="0"/>
                <a:ea typeface="Calibri" panose="020F0502020204030204" pitchFamily="34" charset="0"/>
              </a:rPr>
              <a:t>10)  призы,  государственные  награды,  почетные  и  памятные знаки, которыми награжден гражданин-должник.</a:t>
            </a:r>
            <a:endParaRPr lang="ru-RU" b="1" dirty="0">
              <a:effectLst>
                <a:outerShdw blurRad="38100" dist="38100" dir="2700000" algn="tl">
                  <a:srgbClr val="000000">
                    <a:alpha val="43137"/>
                  </a:srgbClr>
                </a:outerShd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11560" y="692696"/>
            <a:ext cx="7603778" cy="4608512"/>
          </a:xfrm>
        </p:spPr>
        <p:txBody>
          <a:bodyPr>
            <a:normAutofit/>
          </a:bodyPr>
          <a:lstStyle/>
          <a:p>
            <a:pPr indent="0" algn="ctr">
              <a:lnSpc>
                <a:spcPct val="107000"/>
              </a:lnSpc>
              <a:spcAft>
                <a:spcPts val="0"/>
              </a:spcAft>
              <a:buNone/>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Основаниями для объявления розыска служит отсутствие сведений о местонахождении  должника, его имущества или местонахождении ребенка.</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Aft>
                <a:spcPts val="0"/>
              </a:spcAft>
              <a:buNone/>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Согласно ч. 2 ст.  65  Закона  об  исполнительном  производстве  розыск   объявляется   по   месту исполнения исполнительного документа либо по последнему  известному  месту  жительства  или  месту пребывания  должника  или  ребенка,  местонахождению  имущества  должника  либо  месту  жительства взыскателя. При этом объявление розыска является основанием для осуществления  такого  розыска  на всей   территории   Российской   Федерации,   а   также   в   порядке,   установленном    международными договорами Российской Федерации, на территориях иностранных государств.</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261938" indent="0" algn="ctr">
              <a:buNone/>
            </a:pPr>
            <a:endParaRPr lang="ru-RU" b="1" dirty="0">
              <a:effectLst>
                <a:outerShdw blurRad="38100" dist="38100" dir="2700000" algn="tl">
                  <a:srgbClr val="000000">
                    <a:alpha val="43137"/>
                  </a:srgbClr>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dirty="0">
                <a:effectLst/>
                <a:latin typeface="Times New Roman" panose="02020603050405020304" pitchFamily="18" charset="0"/>
                <a:ea typeface="Calibri" panose="020F0502020204030204" pitchFamily="34" charset="0"/>
              </a:rPr>
              <a:t>арест на имущество должника</a:t>
            </a:r>
            <a:endParaRPr lang="ru-RU" sz="2400"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57200" y="1609416"/>
            <a:ext cx="7239000" cy="2755688"/>
          </a:xfrm>
        </p:spPr>
        <p:txBody>
          <a:bodyPr>
            <a:normAutofit/>
          </a:bodyPr>
          <a:lstStyle/>
          <a:p>
            <a:pPr marL="0" indent="812800" algn="ctr">
              <a:buNone/>
            </a:pPr>
            <a:r>
              <a:rPr lang="ru-RU" sz="2000" b="1" dirty="0">
                <a:effectLst/>
                <a:latin typeface="Times New Roman" panose="02020603050405020304" pitchFamily="18" charset="0"/>
                <a:ea typeface="Calibri" panose="020F0502020204030204" pitchFamily="34" charset="0"/>
              </a:rPr>
              <a:t>запрет   распоряжаться   имуществом,   а   при   необходимости   ограничение права пользования имуществом или изъятие имущества (ч. 4 ст. 80)</a:t>
            </a:r>
            <a:endParaRPr lang="ru-RU" sz="2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642261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24859" y="1268760"/>
            <a:ext cx="6353196" cy="796908"/>
          </a:xfrm>
        </p:spPr>
        <p:txBody>
          <a:bodyPr/>
          <a:lstStyle/>
          <a:p>
            <a:pPr algn="ctr"/>
            <a:r>
              <a:rPr lang="uk-UA" dirty="0"/>
              <a:t> </a:t>
            </a:r>
            <a:endParaRPr lang="ru-RU"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179512" y="1124744"/>
            <a:ext cx="8043890" cy="4663420"/>
          </a:xfrm>
        </p:spPr>
        <p:txBody>
          <a:bodyPr>
            <a:normAutofit/>
          </a:bodyPr>
          <a:lstStyle/>
          <a:p>
            <a:pPr indent="0" algn="ctr">
              <a:lnSpc>
                <a:spcPct val="107000"/>
              </a:lnSpc>
              <a:spcAft>
                <a:spcPts val="0"/>
              </a:spcAft>
              <a:buNone/>
            </a:pPr>
            <a:r>
              <a:rPr lang="ru-RU" sz="2400" u="sng" dirty="0">
                <a:effectLst/>
                <a:latin typeface="Times New Roman" panose="02020603050405020304" pitchFamily="18" charset="0"/>
                <a:ea typeface="Calibri" panose="020F0502020204030204" pitchFamily="34" charset="0"/>
                <a:cs typeface="Times New Roman" panose="02020603050405020304" pitchFamily="18" charset="0"/>
              </a:rPr>
              <a:t>Арест на имущество должника применяется: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indent="0" algn="ctr">
              <a:lnSpc>
                <a:spcPct val="107000"/>
              </a:lnSpc>
              <a:spcAft>
                <a:spcPts val="0"/>
              </a:spcAft>
              <a:buNone/>
            </a:pP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1) для обеспечения сохранности  имущества,  которое подлежит  передаче  взыскателю  или  реализации;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indent="0" algn="ctr">
              <a:lnSpc>
                <a:spcPct val="107000"/>
              </a:lnSpc>
              <a:spcAft>
                <a:spcPts val="0"/>
              </a:spcAft>
              <a:buNone/>
            </a:pP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2)  при  исполнении  судебного  акта  о  конфискации имущества;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indent="0" algn="ctr">
              <a:lnSpc>
                <a:spcPct val="107000"/>
              </a:lnSpc>
              <a:spcAft>
                <a:spcPts val="0"/>
              </a:spcAft>
              <a:buNone/>
            </a:pP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3)  при  исполнении  судебного  акта  о  наложении  ареста  на  имущество,  принадлежащее должнику и находящееся у него или у третьих лиц.</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endParaRPr lang="ru-RU" b="1" dirty="0">
              <a:effectLst>
                <a:outerShdw blurRad="38100" dist="38100" dir="2700000" algn="tl">
                  <a:srgbClr val="000000">
                    <a:alpha val="43137"/>
                  </a:srgbClr>
                </a:outerShdw>
              </a:effectLst>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814</TotalTime>
  <Words>1163</Words>
  <Application>Microsoft Office PowerPoint</Application>
  <PresentationFormat>Экран (4:3)</PresentationFormat>
  <Paragraphs>56</Paragraphs>
  <Slides>12</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12</vt:i4>
      </vt:variant>
    </vt:vector>
  </HeadingPairs>
  <TitlesOfParts>
    <vt:vector size="20" baseType="lpstr">
      <vt:lpstr>Arial</vt:lpstr>
      <vt:lpstr>Arial Narrow</vt:lpstr>
      <vt:lpstr>Calibri</vt:lpstr>
      <vt:lpstr>Times New Roman</vt:lpstr>
      <vt:lpstr>Trebuchet MS</vt:lpstr>
      <vt:lpstr>Wingdings</vt:lpstr>
      <vt:lpstr>Wingdings 2</vt:lpstr>
      <vt:lpstr>Изящная</vt:lpstr>
      <vt:lpstr>Тема: МЕРЫ ПРИНУДИТЕЛЬНОГО ИСПОЛНЕНИЯ План   1. Содержание действий по принудительному исполнению 2. Розыск должника, имущества должника или розыск ребенка 3. Наложение ареста на имущество должника 4. Оценка имущества должника 5. Реализация имущества должника 6. Обращение взыскания на имущество должника-организации и индивидуального предпринимателя 7. Обращение взыскания на имущество должника-гражданина  Филь Е.О. </vt:lpstr>
      <vt:lpstr>Презентация PowerPoint</vt:lpstr>
      <vt:lpstr>Презентация PowerPoint</vt:lpstr>
      <vt:lpstr>На имущество  должника  взыскание  по  исполнительным  документам  обращается  в  следующей установленной законом очередности:</vt:lpstr>
      <vt:lpstr>Согласно ст.  446 ГПК  РФ взыскание   по   исполнительным   документам   не   может    быть обращено на следующее  имущество, принадлежащее гражданину-должнику на праве  собственности:</vt:lpstr>
      <vt:lpstr>Презентация PowerPoint</vt:lpstr>
      <vt:lpstr>Презентация PowerPoint</vt:lpstr>
      <vt:lpstr>арест на имущество должника</vt:lpstr>
      <vt:lpstr> </vt:lpstr>
      <vt:lpstr>Презентация PowerPoint</vt:lpstr>
      <vt:lpstr>Презентация PowerPoint</vt:lpstr>
      <vt:lpstr>Презентация PowerPoint</vt:lpstr>
    </vt:vector>
  </TitlesOfParts>
  <Company>Дом, милый дом...</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Обществознание, 11 класс, профильный уровень</dc:title>
  <dc:subject>Административное право</dc:subject>
  <dc:creator>Г.И. Непершина, МОУ СОШ № 15 г. Балашова Саратовской области</dc:creator>
  <cp:lastModifiedBy>user1</cp:lastModifiedBy>
  <cp:revision>96</cp:revision>
  <dcterms:created xsi:type="dcterms:W3CDTF">2011-03-30T01:32:32Z</dcterms:created>
  <dcterms:modified xsi:type="dcterms:W3CDTF">2023-05-24T07:07:15Z</dcterms:modified>
  <cp:category>презентация к уроку</cp:category>
</cp:coreProperties>
</file>